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28/05/1439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العبور</a:t>
            </a:r>
            <a:r>
              <a:rPr lang="en-US" b="1" dirty="0" smtClean="0"/>
              <a:t>Crossing over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أن الجينات المرتبطة تنفصل </a:t>
            </a:r>
            <a:r>
              <a:rPr lang="ar-IQ" dirty="0" err="1" smtClean="0"/>
              <a:t>احيانا</a:t>
            </a:r>
            <a:r>
              <a:rPr lang="ar-IQ" dirty="0" smtClean="0"/>
              <a:t> </a:t>
            </a:r>
            <a:r>
              <a:rPr lang="ar-IQ" dirty="0" err="1" smtClean="0"/>
              <a:t>ولاتظل</a:t>
            </a:r>
            <a:r>
              <a:rPr lang="ar-IQ" dirty="0" smtClean="0"/>
              <a:t> معا في جميع الحالات أي </a:t>
            </a:r>
            <a:r>
              <a:rPr lang="ar-IQ" dirty="0" err="1" smtClean="0"/>
              <a:t>لايوجد</a:t>
            </a:r>
            <a:r>
              <a:rPr lang="ar-IQ" dirty="0" smtClean="0"/>
              <a:t> ارتباط تام ولذلك فجينات لون الحبوب الملونة والحبوب الممتلئة </a:t>
            </a:r>
            <a:r>
              <a:rPr lang="en-US" dirty="0" smtClean="0"/>
              <a:t>S</a:t>
            </a:r>
            <a:r>
              <a:rPr lang="ar-IQ" dirty="0" smtClean="0"/>
              <a:t> في الذرة تظل معا. </a:t>
            </a:r>
            <a:r>
              <a:rPr lang="ar-IQ" dirty="0" err="1" smtClean="0"/>
              <a:t>كمافي</a:t>
            </a:r>
            <a:r>
              <a:rPr lang="ar-IQ" dirty="0" smtClean="0"/>
              <a:t> الاتحادات </a:t>
            </a:r>
            <a:r>
              <a:rPr lang="ar-IQ" dirty="0" err="1" smtClean="0"/>
              <a:t>الابوية</a:t>
            </a:r>
            <a:r>
              <a:rPr lang="ar-IQ" dirty="0" smtClean="0"/>
              <a:t> حوالي 97% من </a:t>
            </a:r>
            <a:r>
              <a:rPr lang="ar-IQ" dirty="0" err="1" smtClean="0"/>
              <a:t>الكاميتات</a:t>
            </a:r>
            <a:r>
              <a:rPr lang="ar-IQ" dirty="0" smtClean="0"/>
              <a:t> ولكنها تنفصل عن بعضها في حوالي 3% </a:t>
            </a:r>
            <a:r>
              <a:rPr lang="ar-IQ" dirty="0" err="1" smtClean="0"/>
              <a:t>وقدعزى</a:t>
            </a:r>
            <a:r>
              <a:rPr lang="ar-IQ" dirty="0" smtClean="0"/>
              <a:t> </a:t>
            </a:r>
            <a:r>
              <a:rPr lang="ar-IQ" dirty="0" err="1" smtClean="0"/>
              <a:t>موركان</a:t>
            </a:r>
            <a:r>
              <a:rPr lang="ar-IQ" dirty="0" smtClean="0"/>
              <a:t> الاتحادات الجديدة للجينات المرتبطة لحدوث تبادل مادي بين </a:t>
            </a:r>
            <a:r>
              <a:rPr lang="ar-IQ" dirty="0" err="1" smtClean="0"/>
              <a:t>اجزاءالكروموسومات</a:t>
            </a:r>
            <a:r>
              <a:rPr lang="ar-IQ" dirty="0" smtClean="0"/>
              <a:t> المتماثلة وهي العمليات التي تعرف </a:t>
            </a:r>
            <a:r>
              <a:rPr lang="ar-IQ" dirty="0" err="1" smtClean="0"/>
              <a:t>بـ</a:t>
            </a:r>
            <a:r>
              <a:rPr lang="ar-IQ" dirty="0" smtClean="0"/>
              <a:t> (العبور) </a:t>
            </a:r>
            <a:r>
              <a:rPr lang="en-US" dirty="0" err="1" smtClean="0"/>
              <a:t>Crossingover</a:t>
            </a:r>
            <a:r>
              <a:rPr lang="ar-IQ" dirty="0" smtClean="0"/>
              <a:t> وقد دلت تبعا </a:t>
            </a:r>
            <a:r>
              <a:rPr lang="ar-IQ" dirty="0" err="1" smtClean="0"/>
              <a:t>لكروموسومات</a:t>
            </a:r>
            <a:r>
              <a:rPr lang="ar-IQ" dirty="0" smtClean="0"/>
              <a:t> </a:t>
            </a:r>
            <a:r>
              <a:rPr lang="ar-IQ" dirty="0" err="1" smtClean="0"/>
              <a:t>اثناءالانقسام</a:t>
            </a:r>
            <a:r>
              <a:rPr lang="ar-IQ" dirty="0" smtClean="0"/>
              <a:t> الاختزالي تحت </a:t>
            </a:r>
            <a:r>
              <a:rPr lang="ar-IQ" dirty="0" err="1" smtClean="0"/>
              <a:t>المجهرعلى</a:t>
            </a:r>
            <a:r>
              <a:rPr lang="ar-IQ" dirty="0" smtClean="0"/>
              <a:t> حدوث ظاهرة تفسر انفصال الجينات المرتبطة ففي </a:t>
            </a:r>
            <a:r>
              <a:rPr lang="ar-IQ" dirty="0" err="1" smtClean="0"/>
              <a:t>اواخر</a:t>
            </a:r>
            <a:r>
              <a:rPr lang="ar-IQ" dirty="0" smtClean="0"/>
              <a:t> </a:t>
            </a:r>
            <a:r>
              <a:rPr lang="ar-IQ" dirty="0" err="1" smtClean="0"/>
              <a:t>الدورالضام</a:t>
            </a:r>
            <a:r>
              <a:rPr lang="ar-IQ" dirty="0" smtClean="0"/>
              <a:t> </a:t>
            </a:r>
            <a:r>
              <a:rPr lang="en-US" dirty="0" err="1" smtClean="0"/>
              <a:t>pachytene</a:t>
            </a:r>
            <a:r>
              <a:rPr lang="ar-IQ" dirty="0" smtClean="0"/>
              <a:t> من الطور التمهيدي </a:t>
            </a:r>
            <a:r>
              <a:rPr lang="ar-IQ" dirty="0" err="1" smtClean="0"/>
              <a:t>الاول</a:t>
            </a:r>
            <a:r>
              <a:rPr lang="ar-IQ" dirty="0" smtClean="0"/>
              <a:t> </a:t>
            </a:r>
            <a:r>
              <a:rPr lang="en-US" dirty="0" smtClean="0"/>
              <a:t>prophase</a:t>
            </a:r>
            <a:r>
              <a:rPr lang="ar-IQ" dirty="0" smtClean="0"/>
              <a:t> للانقسام الاختزالي </a:t>
            </a:r>
            <a:r>
              <a:rPr lang="ar-IQ" dirty="0" err="1" smtClean="0"/>
              <a:t>الاول</a:t>
            </a:r>
            <a:r>
              <a:rPr lang="ar-IQ" dirty="0" smtClean="0"/>
              <a:t> ينقسم كل </a:t>
            </a:r>
            <a:r>
              <a:rPr lang="ar-IQ" dirty="0" err="1" smtClean="0"/>
              <a:t>كروموسوم</a:t>
            </a:r>
            <a:r>
              <a:rPr lang="ar-IQ" dirty="0" smtClean="0"/>
              <a:t> إلى </a:t>
            </a:r>
            <a:r>
              <a:rPr lang="ar-IQ" dirty="0" err="1" smtClean="0"/>
              <a:t>كروماتيدين</a:t>
            </a:r>
            <a:r>
              <a:rPr lang="ar-IQ" dirty="0" smtClean="0"/>
              <a:t> </a:t>
            </a:r>
            <a:r>
              <a:rPr lang="en-US" dirty="0" err="1" smtClean="0"/>
              <a:t>Chromatids</a:t>
            </a:r>
            <a:r>
              <a:rPr lang="ar-IQ" dirty="0" smtClean="0"/>
              <a:t> فيتكون الوحدة الثنائية </a:t>
            </a:r>
            <a:r>
              <a:rPr lang="en-US" dirty="0" smtClean="0"/>
              <a:t>bivalent</a:t>
            </a:r>
            <a:r>
              <a:rPr lang="ar-IQ" dirty="0" smtClean="0"/>
              <a:t> وبذلك تكون مكونة من 4 </a:t>
            </a:r>
            <a:r>
              <a:rPr lang="ar-IQ" dirty="0" err="1" smtClean="0"/>
              <a:t>كروماتيدات</a:t>
            </a:r>
            <a:r>
              <a:rPr lang="ar-IQ" dirty="0" smtClean="0"/>
              <a:t> </a:t>
            </a:r>
            <a:r>
              <a:rPr lang="ar-IQ" dirty="0" err="1" smtClean="0"/>
              <a:t>وتعرفهذه</a:t>
            </a:r>
            <a:r>
              <a:rPr lang="ar-IQ" dirty="0" smtClean="0"/>
              <a:t> المرحلة بالمرحلة الرباعية الخيوط 4</a:t>
            </a:r>
            <a:r>
              <a:rPr lang="en-US" dirty="0" smtClean="0"/>
              <a:t>Strand stage</a:t>
            </a:r>
            <a:r>
              <a:rPr lang="ar-IQ" dirty="0" smtClean="0"/>
              <a:t> مع انقسام </a:t>
            </a:r>
            <a:r>
              <a:rPr lang="ar-IQ" dirty="0" err="1" smtClean="0"/>
              <a:t>الكروموسومات</a:t>
            </a:r>
            <a:r>
              <a:rPr lang="ar-IQ" dirty="0" smtClean="0"/>
              <a:t> طوليا إلى </a:t>
            </a:r>
            <a:r>
              <a:rPr lang="ar-IQ" dirty="0" err="1" smtClean="0"/>
              <a:t>كروماتيدات</a:t>
            </a:r>
            <a:r>
              <a:rPr lang="ar-IQ" dirty="0" smtClean="0"/>
              <a:t> بنفس الوقت يحصل انكسار </a:t>
            </a:r>
            <a:r>
              <a:rPr lang="ar-IQ" dirty="0" err="1" smtClean="0"/>
              <a:t>الكروماتيد</a:t>
            </a:r>
            <a:r>
              <a:rPr lang="ar-IQ" dirty="0" smtClean="0"/>
              <a:t> غير الشقيقة في مواضع متقابلة تماما والذي يعود لنشاط </a:t>
            </a:r>
            <a:r>
              <a:rPr lang="ar-IQ" dirty="0" err="1" smtClean="0"/>
              <a:t>الانزيم</a:t>
            </a:r>
            <a:r>
              <a:rPr lang="ar-IQ" dirty="0" smtClean="0"/>
              <a:t> النووي المعروف </a:t>
            </a:r>
            <a:r>
              <a:rPr lang="en-US" dirty="0" err="1" smtClean="0"/>
              <a:t>Endonuclease</a:t>
            </a:r>
            <a:r>
              <a:rPr lang="ar-IQ" dirty="0" smtClean="0"/>
              <a:t> ثم تلتحم سطح الكسور بحيث تتبادل </a:t>
            </a:r>
            <a:r>
              <a:rPr lang="ar-IQ" dirty="0" err="1" smtClean="0"/>
              <a:t>الكروماتيدات</a:t>
            </a:r>
            <a:r>
              <a:rPr lang="ar-IQ" dirty="0" smtClean="0"/>
              <a:t> </a:t>
            </a:r>
            <a:r>
              <a:rPr lang="ar-IQ" dirty="0" err="1" smtClean="0"/>
              <a:t>غيرالشقيقة</a:t>
            </a:r>
            <a:r>
              <a:rPr lang="ar-IQ" dirty="0" smtClean="0"/>
              <a:t> </a:t>
            </a:r>
            <a:r>
              <a:rPr lang="ar-IQ" dirty="0" err="1" smtClean="0"/>
              <a:t>اجزاء</a:t>
            </a:r>
            <a:r>
              <a:rPr lang="ar-IQ" dirty="0" smtClean="0"/>
              <a:t> مع بعضها يحدث بفعل </a:t>
            </a:r>
            <a:r>
              <a:rPr lang="ar-IQ" dirty="0" err="1" smtClean="0"/>
              <a:t>الانزيم</a:t>
            </a:r>
            <a:r>
              <a:rPr lang="ar-IQ" dirty="0" smtClean="0"/>
              <a:t> المعروف </a:t>
            </a:r>
            <a:r>
              <a:rPr lang="en-US" dirty="0" err="1" smtClean="0"/>
              <a:t>Ligase</a:t>
            </a:r>
            <a:r>
              <a:rPr lang="ar-IQ" dirty="0" smtClean="0"/>
              <a:t> وتنتج عن ذلك تكون </a:t>
            </a:r>
            <a:r>
              <a:rPr lang="ar-IQ" dirty="0" err="1" smtClean="0"/>
              <a:t>كيازامات</a:t>
            </a:r>
            <a:r>
              <a:rPr lang="en-US" dirty="0" err="1" smtClean="0"/>
              <a:t>chiasma</a:t>
            </a:r>
            <a:r>
              <a:rPr lang="ar-IQ" dirty="0" smtClean="0"/>
              <a:t> وهي أشكال صليبية </a:t>
            </a:r>
            <a:r>
              <a:rPr lang="ar-IQ" dirty="0" err="1" smtClean="0"/>
              <a:t>اوأشكال</a:t>
            </a:r>
            <a:r>
              <a:rPr lang="ar-IQ" dirty="0" smtClean="0"/>
              <a:t> حرف</a:t>
            </a:r>
            <a:r>
              <a:rPr lang="en-US" dirty="0" smtClean="0"/>
              <a:t>X</a:t>
            </a:r>
            <a:r>
              <a:rPr lang="ar-IQ" dirty="0" smtClean="0"/>
              <a:t> وتعتبر المظهر الخلوي لحدوث التبادل والعبور.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err="1" smtClean="0"/>
              <a:t>امثلة</a:t>
            </a:r>
            <a:r>
              <a:rPr lang="ar-IQ" b="1" dirty="0" smtClean="0"/>
              <a:t> على </a:t>
            </a:r>
            <a:r>
              <a:rPr lang="ar-IQ" b="1" dirty="0" err="1" smtClean="0"/>
              <a:t>الاليلات</a:t>
            </a:r>
            <a:r>
              <a:rPr lang="ar-IQ" b="1" dirty="0" smtClean="0"/>
              <a:t> المتعددة: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b="1" dirty="0" smtClean="0"/>
              <a:t>وراثة لون فراء </a:t>
            </a:r>
            <a:r>
              <a:rPr lang="ar-IQ" b="1" dirty="0" err="1" smtClean="0"/>
              <a:t>الارنب</a:t>
            </a:r>
            <a:endParaRPr lang="en-US" dirty="0" smtClean="0"/>
          </a:p>
          <a:p>
            <a:r>
              <a:rPr lang="ar-IQ" dirty="0" smtClean="0"/>
              <a:t>يتحكم في لون الفراء البري للأرنب </a:t>
            </a:r>
            <a:r>
              <a:rPr lang="ar-IQ" dirty="0" err="1" smtClean="0"/>
              <a:t>الجين</a:t>
            </a:r>
            <a:r>
              <a:rPr lang="ar-IQ" dirty="0" smtClean="0"/>
              <a:t> (</a:t>
            </a:r>
            <a:r>
              <a:rPr lang="en-US" dirty="0" smtClean="0"/>
              <a:t>C</a:t>
            </a:r>
            <a:r>
              <a:rPr lang="ar-IQ" dirty="0" smtClean="0"/>
              <a:t>) والذي يعطي اللون الرمادي ويسبب </a:t>
            </a:r>
            <a:r>
              <a:rPr lang="ar-IQ" dirty="0" err="1" smtClean="0"/>
              <a:t>الاليل</a:t>
            </a:r>
            <a:r>
              <a:rPr lang="ar-IQ" dirty="0" smtClean="0"/>
              <a:t> (</a:t>
            </a:r>
            <a:r>
              <a:rPr lang="en-US" dirty="0" err="1" smtClean="0"/>
              <a:t>c</a:t>
            </a:r>
            <a:r>
              <a:rPr lang="en-US" baseline="30000" dirty="0" err="1" smtClean="0"/>
              <a:t>ch</a:t>
            </a:r>
            <a:r>
              <a:rPr lang="ar-IQ" dirty="0" smtClean="0"/>
              <a:t>) لون </a:t>
            </a:r>
            <a:r>
              <a:rPr lang="ar-IQ" dirty="0" err="1" smtClean="0"/>
              <a:t>الشنشلا</a:t>
            </a:r>
            <a:r>
              <a:rPr lang="ar-IQ" dirty="0" smtClean="0"/>
              <a:t>، </a:t>
            </a:r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الاليل</a:t>
            </a:r>
            <a:r>
              <a:rPr lang="ar-IQ" dirty="0" smtClean="0"/>
              <a:t> (</a:t>
            </a:r>
            <a:r>
              <a:rPr lang="en-US" dirty="0" err="1" smtClean="0"/>
              <a:t>c</a:t>
            </a:r>
            <a:r>
              <a:rPr lang="en-US" baseline="30000" dirty="0" err="1" smtClean="0"/>
              <a:t>h</a:t>
            </a:r>
            <a:r>
              <a:rPr lang="ar-IQ" dirty="0" smtClean="0"/>
              <a:t>) فينتج </a:t>
            </a:r>
            <a:r>
              <a:rPr lang="ar-IQ" dirty="0" err="1" smtClean="0"/>
              <a:t>الارنب</a:t>
            </a:r>
            <a:r>
              <a:rPr lang="ar-IQ" dirty="0" smtClean="0"/>
              <a:t> </a:t>
            </a:r>
            <a:r>
              <a:rPr lang="ar-IQ" dirty="0" err="1" smtClean="0"/>
              <a:t>الابيض</a:t>
            </a:r>
            <a:r>
              <a:rPr lang="ar-IQ" dirty="0" smtClean="0"/>
              <a:t> ذو النهايات السوداء وتسمى هذه الحالة  </a:t>
            </a:r>
            <a:r>
              <a:rPr lang="ar-IQ" dirty="0" err="1" smtClean="0"/>
              <a:t>الهيملايان</a:t>
            </a:r>
            <a:r>
              <a:rPr lang="ar-IQ" dirty="0" smtClean="0"/>
              <a:t> ، </a:t>
            </a:r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الاليل</a:t>
            </a:r>
            <a:r>
              <a:rPr lang="ar-IQ" dirty="0" smtClean="0"/>
              <a:t> (</a:t>
            </a:r>
            <a:r>
              <a:rPr lang="en-US" dirty="0" smtClean="0"/>
              <a:t>c</a:t>
            </a:r>
            <a:r>
              <a:rPr lang="ar-IQ" dirty="0" smtClean="0"/>
              <a:t>) فانه لا يستطيع </a:t>
            </a:r>
            <a:r>
              <a:rPr lang="ar-IQ" dirty="0" err="1" smtClean="0"/>
              <a:t>انتاج</a:t>
            </a:r>
            <a:r>
              <a:rPr lang="ar-IQ" dirty="0" smtClean="0"/>
              <a:t> </a:t>
            </a:r>
            <a:r>
              <a:rPr lang="ar-IQ" dirty="0" err="1" smtClean="0"/>
              <a:t>اي</a:t>
            </a:r>
            <a:r>
              <a:rPr lang="ar-IQ" dirty="0" smtClean="0"/>
              <a:t> صبغة مؤديا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الارنب</a:t>
            </a:r>
            <a:r>
              <a:rPr lang="ar-IQ" dirty="0" smtClean="0"/>
              <a:t> </a:t>
            </a:r>
            <a:r>
              <a:rPr lang="ar-IQ" dirty="0" err="1" smtClean="0"/>
              <a:t>الامهق</a:t>
            </a:r>
            <a:r>
              <a:rPr lang="ar-IQ" dirty="0" smtClean="0"/>
              <a:t> </a:t>
            </a:r>
            <a:r>
              <a:rPr lang="en-US" dirty="0" smtClean="0"/>
              <a:t>albino</a:t>
            </a:r>
            <a:r>
              <a:rPr lang="ar-IQ" dirty="0" smtClean="0"/>
              <a:t> ويعتبر هذا </a:t>
            </a:r>
            <a:r>
              <a:rPr lang="ar-IQ" dirty="0" err="1" smtClean="0"/>
              <a:t>الاليل</a:t>
            </a:r>
            <a:r>
              <a:rPr lang="ar-IQ" dirty="0" smtClean="0"/>
              <a:t> متنحيا لكل </a:t>
            </a:r>
            <a:r>
              <a:rPr lang="ar-IQ" dirty="0" err="1" smtClean="0"/>
              <a:t>الاليلات</a:t>
            </a:r>
            <a:r>
              <a:rPr lang="ar-IQ" dirty="0" smtClean="0"/>
              <a:t> </a:t>
            </a:r>
            <a:r>
              <a:rPr lang="ar-IQ" dirty="0" err="1" smtClean="0"/>
              <a:t>اعلاه</a:t>
            </a:r>
            <a:r>
              <a:rPr lang="ar-IQ" dirty="0" smtClean="0"/>
              <a:t> ويمكن تمثيل السيادة بين هذه </a:t>
            </a:r>
            <a:r>
              <a:rPr lang="ar-IQ" dirty="0" err="1" smtClean="0"/>
              <a:t>الاليلات</a:t>
            </a:r>
            <a:r>
              <a:rPr lang="ar-IQ" dirty="0" smtClean="0"/>
              <a:t> كما يلي:</a:t>
            </a:r>
            <a:endParaRPr lang="en-US" dirty="0" smtClean="0"/>
          </a:p>
          <a:p>
            <a:pPr algn="l" rtl="0"/>
            <a:r>
              <a:rPr lang="en-US" dirty="0" smtClean="0"/>
              <a:t>C ˃ </a:t>
            </a:r>
            <a:r>
              <a:rPr lang="en-US" dirty="0" err="1" smtClean="0"/>
              <a:t>c</a:t>
            </a:r>
            <a:r>
              <a:rPr lang="en-US" baseline="30000" dirty="0" err="1" smtClean="0"/>
              <a:t>ch</a:t>
            </a:r>
            <a:r>
              <a:rPr lang="en-US" dirty="0" smtClean="0"/>
              <a:t>  ˃  </a:t>
            </a:r>
            <a:r>
              <a:rPr lang="en-US" dirty="0" err="1" smtClean="0"/>
              <a:t>c</a:t>
            </a:r>
            <a:r>
              <a:rPr lang="en-US" baseline="30000" dirty="0" err="1" smtClean="0"/>
              <a:t>h</a:t>
            </a:r>
            <a:r>
              <a:rPr lang="en-US" dirty="0" smtClean="0"/>
              <a:t>   ˃ c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ويبين الجدول </a:t>
            </a:r>
            <a:r>
              <a:rPr lang="ar-IQ" dirty="0" err="1" smtClean="0"/>
              <a:t>الاتي</a:t>
            </a:r>
            <a:r>
              <a:rPr lang="ar-IQ" dirty="0" smtClean="0"/>
              <a:t> </a:t>
            </a:r>
            <a:r>
              <a:rPr lang="ar-IQ" dirty="0" err="1" smtClean="0"/>
              <a:t>الانماط</a:t>
            </a:r>
            <a:r>
              <a:rPr lang="ar-IQ" dirty="0" smtClean="0"/>
              <a:t> الظاهرية العائدة </a:t>
            </a:r>
            <a:r>
              <a:rPr lang="ar-IQ" dirty="0" err="1" smtClean="0"/>
              <a:t>للانماط</a:t>
            </a:r>
            <a:r>
              <a:rPr lang="ar-IQ" dirty="0" smtClean="0"/>
              <a:t> الوراثية المختلفة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جدول يوضح تعدد </a:t>
            </a:r>
            <a:r>
              <a:rPr lang="ar-IQ" dirty="0" err="1" smtClean="0"/>
              <a:t>الاليلات</a:t>
            </a:r>
            <a:endParaRPr lang="ar-IQ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785786" y="2285992"/>
          <a:ext cx="7572428" cy="4071965"/>
        </p:xfrm>
        <a:graphic>
          <a:graphicData uri="http://schemas.openxmlformats.org/presentationml/2006/ole">
            <p:oleObj spid="_x0000_s3073" name="مستند" r:id="rId3" imgW="5416952" imgH="207691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العبور</a:t>
            </a:r>
            <a:r>
              <a:rPr lang="en-US" b="1" dirty="0" smtClean="0"/>
              <a:t>Crossing over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r>
              <a:rPr lang="ar-IQ" dirty="0" err="1" smtClean="0"/>
              <a:t>وبصورةعامة</a:t>
            </a:r>
            <a:r>
              <a:rPr lang="ar-IQ" dirty="0" smtClean="0"/>
              <a:t> كلما كان طول </a:t>
            </a:r>
            <a:r>
              <a:rPr lang="ar-IQ" dirty="0" err="1" smtClean="0"/>
              <a:t>الكروموسوم</a:t>
            </a:r>
            <a:r>
              <a:rPr lang="ar-IQ" dirty="0" smtClean="0"/>
              <a:t> </a:t>
            </a:r>
            <a:r>
              <a:rPr lang="ar-IQ" dirty="0" err="1" smtClean="0"/>
              <a:t>اكبركلما</a:t>
            </a:r>
            <a:r>
              <a:rPr lang="ar-IQ" dirty="0" smtClean="0"/>
              <a:t> كان عدد </a:t>
            </a:r>
            <a:r>
              <a:rPr lang="ar-IQ" dirty="0" err="1" smtClean="0"/>
              <a:t>الكيازمات</a:t>
            </a:r>
            <a:r>
              <a:rPr lang="ar-IQ" dirty="0" smtClean="0"/>
              <a:t> اكبر ويكون لكل نوع من </a:t>
            </a:r>
            <a:r>
              <a:rPr lang="ar-IQ" dirty="0" err="1" smtClean="0"/>
              <a:t>الكروموسومات</a:t>
            </a:r>
            <a:r>
              <a:rPr lang="ar-IQ" dirty="0" smtClean="0"/>
              <a:t> ضمن النوع الواحد خصائص مميزة وعدد معين من </a:t>
            </a:r>
            <a:r>
              <a:rPr lang="ar-IQ" dirty="0" err="1" smtClean="0"/>
              <a:t>الكيازمات</a:t>
            </a:r>
            <a:r>
              <a:rPr lang="ar-IQ" dirty="0" smtClean="0"/>
              <a:t>. وان لحدوث </a:t>
            </a:r>
            <a:r>
              <a:rPr lang="ar-IQ" dirty="0" err="1" smtClean="0"/>
              <a:t>الكيازمات</a:t>
            </a:r>
            <a:r>
              <a:rPr lang="ar-IQ" dirty="0" smtClean="0"/>
              <a:t> بين مواقع جنينية معينة احتمالات معينة فكلما كان </a:t>
            </a:r>
            <a:r>
              <a:rPr lang="ar-IQ" dirty="0" err="1" smtClean="0"/>
              <a:t>الجينان</a:t>
            </a:r>
            <a:r>
              <a:rPr lang="ar-IQ" dirty="0" smtClean="0"/>
              <a:t> متباعدين على </a:t>
            </a:r>
            <a:r>
              <a:rPr lang="ar-IQ" dirty="0" err="1" smtClean="0"/>
              <a:t>الكروموسوم</a:t>
            </a:r>
            <a:r>
              <a:rPr lang="ar-IQ" dirty="0" smtClean="0"/>
              <a:t> </a:t>
            </a:r>
            <a:r>
              <a:rPr lang="ar-IQ" dirty="0" err="1" smtClean="0"/>
              <a:t>كلماكان</a:t>
            </a:r>
            <a:r>
              <a:rPr lang="ar-IQ" dirty="0" smtClean="0"/>
              <a:t> هناك احتمال اكبر لحصول </a:t>
            </a:r>
            <a:r>
              <a:rPr lang="ar-IQ" dirty="0" err="1" smtClean="0"/>
              <a:t>الكيازما</a:t>
            </a:r>
            <a:r>
              <a:rPr lang="ar-IQ" dirty="0" smtClean="0"/>
              <a:t> بينهما وعكس ذلك كلما كان الجنينين متقاربين كلما قل حدوث </a:t>
            </a:r>
            <a:r>
              <a:rPr lang="ar-IQ" dirty="0" err="1" smtClean="0"/>
              <a:t>الكيازمات</a:t>
            </a:r>
            <a:r>
              <a:rPr lang="ar-IQ" dirty="0" smtClean="0"/>
              <a:t> وان معرفة تكرار </a:t>
            </a:r>
            <a:r>
              <a:rPr lang="ar-IQ" dirty="0" err="1" smtClean="0"/>
              <a:t>الكيازمات</a:t>
            </a:r>
            <a:r>
              <a:rPr lang="ar-IQ" dirty="0" smtClean="0"/>
              <a:t> مفيد لمعرفة نسبة </a:t>
            </a:r>
            <a:r>
              <a:rPr lang="ar-IQ" dirty="0" err="1" smtClean="0"/>
              <a:t>الكاميتات</a:t>
            </a:r>
            <a:r>
              <a:rPr lang="ar-IQ" dirty="0" smtClean="0"/>
              <a:t> التي لها نفس التركيب الوراثي الجديد علاقة مباشرة مع تكرار حدوث </a:t>
            </a:r>
            <a:r>
              <a:rPr lang="ar-IQ" dirty="0" err="1" smtClean="0"/>
              <a:t>الكيازما</a:t>
            </a:r>
            <a:r>
              <a:rPr lang="ar-IQ" dirty="0" smtClean="0"/>
              <a:t> في </a:t>
            </a:r>
            <a:r>
              <a:rPr lang="ar-IQ" dirty="0" err="1" smtClean="0"/>
              <a:t>الكاميتات</a:t>
            </a:r>
            <a:r>
              <a:rPr lang="ar-IQ" dirty="0" smtClean="0"/>
              <a:t> وعند حدوث عملية العبور الوراثي بين الجينات نستطيع التعرف على الاتحادات الجديدة.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العبور</a:t>
            </a:r>
            <a:r>
              <a:rPr lang="en-US" b="1" dirty="0" smtClean="0"/>
              <a:t>Crossing over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وعند حدوث العبور </a:t>
            </a:r>
            <a:r>
              <a:rPr lang="ar-IQ" dirty="0" err="1" smtClean="0"/>
              <a:t>لاتنتقل</a:t>
            </a:r>
            <a:r>
              <a:rPr lang="ar-IQ" dirty="0" smtClean="0"/>
              <a:t> </a:t>
            </a:r>
            <a:r>
              <a:rPr lang="ar-IQ" dirty="0" err="1" smtClean="0"/>
              <a:t>الكروموسومات</a:t>
            </a:r>
            <a:r>
              <a:rPr lang="ar-IQ" dirty="0" smtClean="0"/>
              <a:t> </a:t>
            </a:r>
            <a:r>
              <a:rPr lang="ar-IQ" dirty="0" err="1" smtClean="0"/>
              <a:t>اوكروماتيداتها</a:t>
            </a:r>
            <a:r>
              <a:rPr lang="ar-IQ" dirty="0" smtClean="0"/>
              <a:t> كوحدة سليمة </a:t>
            </a:r>
            <a:r>
              <a:rPr lang="ar-IQ" dirty="0" err="1" smtClean="0"/>
              <a:t>بلتنتقل</a:t>
            </a:r>
            <a:r>
              <a:rPr lang="ar-IQ" dirty="0" smtClean="0"/>
              <a:t> بعد حدوث تبادل </a:t>
            </a:r>
            <a:r>
              <a:rPr lang="ar-IQ" dirty="0" err="1" smtClean="0"/>
              <a:t>الكروموسومات</a:t>
            </a:r>
            <a:r>
              <a:rPr lang="ar-IQ" dirty="0" smtClean="0"/>
              <a:t> </a:t>
            </a:r>
            <a:r>
              <a:rPr lang="ar-IQ" dirty="0" err="1" smtClean="0"/>
              <a:t>الابوية</a:t>
            </a:r>
            <a:r>
              <a:rPr lang="ar-IQ" dirty="0" smtClean="0"/>
              <a:t> منها. وفي النهاية فان </a:t>
            </a:r>
            <a:r>
              <a:rPr lang="ar-IQ" dirty="0" err="1" smtClean="0"/>
              <a:t>الكروموسومات</a:t>
            </a:r>
            <a:r>
              <a:rPr lang="ar-IQ" dirty="0" smtClean="0"/>
              <a:t> الجديدة التي تمر </a:t>
            </a:r>
            <a:r>
              <a:rPr lang="ar-IQ" dirty="0" err="1" smtClean="0"/>
              <a:t>للكاميتات</a:t>
            </a:r>
            <a:r>
              <a:rPr lang="ar-IQ" dirty="0" smtClean="0"/>
              <a:t> بعد انتهاء عملية الانقسام الاختزالي هي ليست نفس </a:t>
            </a:r>
            <a:r>
              <a:rPr lang="ar-IQ" dirty="0" err="1" smtClean="0"/>
              <a:t>الكروموسومات</a:t>
            </a:r>
            <a:r>
              <a:rPr lang="ar-IQ" dirty="0" smtClean="0"/>
              <a:t> التي توجد في </a:t>
            </a:r>
            <a:r>
              <a:rPr lang="ar-IQ" dirty="0" err="1" smtClean="0"/>
              <a:t>الاصل</a:t>
            </a:r>
            <a:r>
              <a:rPr lang="ar-IQ" dirty="0" smtClean="0"/>
              <a:t> قبل الانقسام ولكنه </a:t>
            </a:r>
            <a:r>
              <a:rPr lang="ar-IQ" dirty="0" err="1" smtClean="0"/>
              <a:t>يحاملة</a:t>
            </a:r>
            <a:r>
              <a:rPr lang="ar-IQ" dirty="0" smtClean="0"/>
              <a:t> للجينات التي كانت في </a:t>
            </a:r>
            <a:r>
              <a:rPr lang="ar-IQ" dirty="0" err="1" smtClean="0"/>
              <a:t>الاصل</a:t>
            </a:r>
            <a:r>
              <a:rPr lang="ar-IQ" dirty="0" smtClean="0"/>
              <a:t> محمولة على </a:t>
            </a:r>
            <a:r>
              <a:rPr lang="ar-IQ" dirty="0" err="1" smtClean="0"/>
              <a:t>الكروموسمين</a:t>
            </a:r>
            <a:r>
              <a:rPr lang="ar-IQ" dirty="0" smtClean="0"/>
              <a:t> المتماثلين. وبهذه الحالة فان </a:t>
            </a:r>
            <a:r>
              <a:rPr lang="ar-IQ" dirty="0" err="1" smtClean="0"/>
              <a:t>الكروماتيدات</a:t>
            </a:r>
            <a:r>
              <a:rPr lang="ar-IQ" dirty="0" smtClean="0"/>
              <a:t> </a:t>
            </a:r>
            <a:r>
              <a:rPr lang="ar-IQ" dirty="0" err="1" smtClean="0"/>
              <a:t>اوالكروموسومات</a:t>
            </a:r>
            <a:r>
              <a:rPr lang="ar-IQ" dirty="0" smtClean="0"/>
              <a:t> العبورية هي التي تتبادل </a:t>
            </a:r>
            <a:r>
              <a:rPr lang="ar-IQ" dirty="0" err="1" smtClean="0"/>
              <a:t>اجزاء</a:t>
            </a:r>
            <a:r>
              <a:rPr lang="ar-IQ" dirty="0" smtClean="0"/>
              <a:t> بمثل هذه الطريقة </a:t>
            </a:r>
            <a:r>
              <a:rPr lang="ar-IQ" dirty="0" err="1" smtClean="0"/>
              <a:t>والكميتات</a:t>
            </a:r>
            <a:r>
              <a:rPr lang="ar-IQ" dirty="0" smtClean="0"/>
              <a:t> التي تمر </a:t>
            </a:r>
            <a:r>
              <a:rPr lang="ar-IQ" dirty="0" err="1" smtClean="0"/>
              <a:t>اليها</a:t>
            </a:r>
            <a:r>
              <a:rPr lang="ar-IQ" dirty="0" smtClean="0"/>
              <a:t> </a:t>
            </a:r>
            <a:r>
              <a:rPr lang="ar-IQ" dirty="0" err="1" smtClean="0"/>
              <a:t>الكروموسومات</a:t>
            </a:r>
            <a:r>
              <a:rPr lang="ar-IQ" dirty="0" smtClean="0"/>
              <a:t> هذه هي تسمى </a:t>
            </a:r>
            <a:r>
              <a:rPr lang="ar-IQ" dirty="0" err="1" smtClean="0"/>
              <a:t>كاميتات</a:t>
            </a:r>
            <a:r>
              <a:rPr lang="ar-IQ" dirty="0" smtClean="0"/>
              <a:t> عبورية </a:t>
            </a:r>
            <a:r>
              <a:rPr lang="ar-IQ" dirty="0" err="1" smtClean="0"/>
              <a:t>والكروموسومات</a:t>
            </a:r>
            <a:r>
              <a:rPr lang="ar-IQ" dirty="0" smtClean="0"/>
              <a:t> </a:t>
            </a:r>
            <a:r>
              <a:rPr lang="ar-IQ" dirty="0" err="1" smtClean="0"/>
              <a:t>الاخرى</a:t>
            </a:r>
            <a:r>
              <a:rPr lang="ar-IQ" dirty="0" smtClean="0"/>
              <a:t> التي لم يتم التبادل بين </a:t>
            </a:r>
            <a:r>
              <a:rPr lang="ar-IQ" dirty="0" err="1" smtClean="0"/>
              <a:t>اجزائها</a:t>
            </a:r>
            <a:r>
              <a:rPr lang="ar-IQ" dirty="0" smtClean="0"/>
              <a:t> مع غيرها فتسمى </a:t>
            </a:r>
            <a:r>
              <a:rPr lang="ar-IQ" dirty="0" err="1" smtClean="0"/>
              <a:t>بالكروموسومات</a:t>
            </a:r>
            <a:r>
              <a:rPr lang="ar-IQ" dirty="0" smtClean="0"/>
              <a:t> </a:t>
            </a:r>
            <a:r>
              <a:rPr lang="ar-IQ" dirty="0" err="1" smtClean="0"/>
              <a:t>غيرالعبورية</a:t>
            </a:r>
            <a:r>
              <a:rPr lang="ar-IQ" dirty="0" smtClean="0"/>
              <a:t>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العبور</a:t>
            </a:r>
            <a:r>
              <a:rPr lang="en-US" b="1" dirty="0" smtClean="0"/>
              <a:t>Crossing over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85000" lnSpcReduction="10000"/>
          </a:bodyPr>
          <a:lstStyle/>
          <a:p>
            <a:r>
              <a:rPr lang="ar-IQ" dirty="0" smtClean="0"/>
              <a:t>بينت دراسات عديدة أن كل وحدة ثنائية لابد وان يحدث فيها </a:t>
            </a:r>
            <a:r>
              <a:rPr lang="ar-IQ" dirty="0" err="1" smtClean="0"/>
              <a:t>كيازما</a:t>
            </a:r>
            <a:r>
              <a:rPr lang="ar-IQ" dirty="0" smtClean="0"/>
              <a:t> واحدة على </a:t>
            </a:r>
            <a:r>
              <a:rPr lang="ar-IQ" dirty="0" err="1" smtClean="0"/>
              <a:t>الاقل</a:t>
            </a:r>
            <a:r>
              <a:rPr lang="ar-IQ" dirty="0" smtClean="0"/>
              <a:t>. وقد يحدث </a:t>
            </a:r>
            <a:r>
              <a:rPr lang="ar-IQ" dirty="0" err="1" smtClean="0"/>
              <a:t>اكثرمن</a:t>
            </a:r>
            <a:r>
              <a:rPr lang="ar-IQ" dirty="0" smtClean="0"/>
              <a:t> تبادل واحد </a:t>
            </a:r>
            <a:r>
              <a:rPr lang="ar-IQ" dirty="0" err="1" smtClean="0"/>
              <a:t>وقديصل</a:t>
            </a:r>
            <a:r>
              <a:rPr lang="ar-IQ" dirty="0" smtClean="0"/>
              <a:t> عدد </a:t>
            </a:r>
            <a:r>
              <a:rPr lang="ar-IQ" dirty="0" err="1" smtClean="0"/>
              <a:t>الكيازمات</a:t>
            </a:r>
            <a:r>
              <a:rPr lang="ar-IQ" dirty="0" smtClean="0"/>
              <a:t> </a:t>
            </a:r>
            <a:r>
              <a:rPr lang="ar-IQ" dirty="0" err="1" smtClean="0"/>
              <a:t>بالكروموسوم</a:t>
            </a:r>
            <a:r>
              <a:rPr lang="ar-IQ" dirty="0" smtClean="0"/>
              <a:t> الواحد إلى عشرة </a:t>
            </a:r>
            <a:r>
              <a:rPr lang="ar-IQ" dirty="0" err="1" smtClean="0"/>
              <a:t>اواكثر</a:t>
            </a:r>
            <a:r>
              <a:rPr lang="ar-IQ" dirty="0" smtClean="0"/>
              <a:t> ويحدث التبادل بين </a:t>
            </a:r>
            <a:r>
              <a:rPr lang="ar-IQ" dirty="0" err="1" smtClean="0"/>
              <a:t>كروماتيدين</a:t>
            </a:r>
            <a:r>
              <a:rPr lang="ar-IQ" dirty="0" smtClean="0"/>
              <a:t> فقط من </a:t>
            </a:r>
            <a:r>
              <a:rPr lang="ar-IQ" dirty="0" err="1" smtClean="0"/>
              <a:t>الاربع</a:t>
            </a:r>
            <a:r>
              <a:rPr lang="ar-IQ" dirty="0" smtClean="0"/>
              <a:t> </a:t>
            </a:r>
            <a:r>
              <a:rPr lang="ar-IQ" dirty="0" err="1" smtClean="0"/>
              <a:t>كروماتيدات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قد يتكرر التبادل بين </a:t>
            </a:r>
            <a:r>
              <a:rPr lang="ar-IQ" dirty="0" err="1" smtClean="0"/>
              <a:t>كروماتيدين</a:t>
            </a:r>
            <a:r>
              <a:rPr lang="ar-IQ" dirty="0" smtClean="0"/>
              <a:t> ذاتها. وكذلك </a:t>
            </a:r>
            <a:r>
              <a:rPr lang="ar-IQ" dirty="0" err="1" smtClean="0"/>
              <a:t>قدتشترك</a:t>
            </a:r>
            <a:r>
              <a:rPr lang="ar-IQ" dirty="0" smtClean="0"/>
              <a:t> </a:t>
            </a:r>
            <a:r>
              <a:rPr lang="ar-IQ" dirty="0" err="1" smtClean="0"/>
              <a:t>الكروماتيدات</a:t>
            </a:r>
            <a:r>
              <a:rPr lang="ar-IQ" dirty="0" smtClean="0"/>
              <a:t> المختلفة في عمليات التبادل بطرق مختلفة وبالرغم من عمليات تعدد العبور واشتراك </a:t>
            </a:r>
            <a:r>
              <a:rPr lang="ar-IQ" dirty="0" err="1" smtClean="0"/>
              <a:t>اكثر</a:t>
            </a:r>
            <a:r>
              <a:rPr lang="ar-IQ" dirty="0" smtClean="0"/>
              <a:t> من </a:t>
            </a:r>
            <a:r>
              <a:rPr lang="ar-IQ" dirty="0" err="1" smtClean="0"/>
              <a:t>كروماتيدين</a:t>
            </a:r>
            <a:r>
              <a:rPr lang="ar-IQ" dirty="0" smtClean="0"/>
              <a:t> فيها فان العبور عند نقطة معينة بالذات على </a:t>
            </a:r>
            <a:r>
              <a:rPr lang="ar-IQ" dirty="0" err="1" smtClean="0"/>
              <a:t>الكروموسوم</a:t>
            </a:r>
            <a:r>
              <a:rPr lang="ar-IQ" dirty="0" smtClean="0"/>
              <a:t> يتم دائما بين </a:t>
            </a:r>
            <a:r>
              <a:rPr lang="ar-IQ" dirty="0" err="1" smtClean="0"/>
              <a:t>كروماتيدين</a:t>
            </a:r>
            <a:r>
              <a:rPr lang="ar-IQ" dirty="0" smtClean="0"/>
              <a:t> فقط من </a:t>
            </a:r>
            <a:r>
              <a:rPr lang="ar-IQ" dirty="0" err="1" smtClean="0"/>
              <a:t>الاربع</a:t>
            </a:r>
            <a:r>
              <a:rPr lang="ar-IQ" dirty="0" smtClean="0"/>
              <a:t> </a:t>
            </a:r>
            <a:r>
              <a:rPr lang="ar-IQ" dirty="0" err="1" smtClean="0"/>
              <a:t>كروماتيدات</a:t>
            </a:r>
            <a:r>
              <a:rPr lang="ar-IQ" dirty="0" smtClean="0"/>
              <a:t> وبطبيعة الحال يحدث الكسر في المناطق الواقعة بين الجينات </a:t>
            </a:r>
            <a:r>
              <a:rPr lang="ar-IQ" dirty="0" err="1" smtClean="0"/>
              <a:t>واذا</a:t>
            </a:r>
            <a:r>
              <a:rPr lang="ar-IQ" dirty="0" smtClean="0"/>
              <a:t> حصل العبور الوراثي خارج منطقة الجينات </a:t>
            </a:r>
            <a:r>
              <a:rPr lang="ar-IQ" dirty="0" err="1" smtClean="0"/>
              <a:t>الماخوذة</a:t>
            </a:r>
            <a:r>
              <a:rPr lang="ar-IQ" dirty="0" smtClean="0"/>
              <a:t> بنظر الاعتبار ولنفرضها الجينات </a:t>
            </a:r>
            <a:r>
              <a:rPr lang="en-US" dirty="0" smtClean="0"/>
              <a:t>B,A</a:t>
            </a:r>
            <a:r>
              <a:rPr lang="ar-IQ" dirty="0" smtClean="0"/>
              <a:t> فلا نستطيع الحصول على الاتحادات الجديدة بين هذه الجينات.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العبور</a:t>
            </a:r>
            <a:r>
              <a:rPr lang="en-US" b="1" dirty="0" smtClean="0"/>
              <a:t>Crossing over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pic>
        <p:nvPicPr>
          <p:cNvPr id="8" name="عنصر نائب للمحتوى 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00200" y="2150269"/>
            <a:ext cx="6096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العبور</a:t>
            </a:r>
            <a:r>
              <a:rPr lang="en-US" b="1" dirty="0" smtClean="0"/>
              <a:t>Crossing over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يمكن توضيح حدوث العبور في المثال التالي : في ذبابة الفاكهة ضربت انثى متماثلة الزيجة ذات اجنحة مستقيمة (نمط بري) وجسم رمادي (نمط بري) بذكر ذو اجنحة متجعدة (وهي صفة متنحية الى الاجنحة المستقيمة ويرمز لها</a:t>
            </a:r>
            <a:r>
              <a:rPr lang="en-US" dirty="0" smtClean="0"/>
              <a:t>cu </a:t>
            </a:r>
            <a:r>
              <a:rPr lang="ar-IQ" dirty="0" smtClean="0"/>
              <a:t>) وجسم </a:t>
            </a:r>
            <a:r>
              <a:rPr lang="ar-IQ" dirty="0" err="1" smtClean="0"/>
              <a:t>ابنوسي</a:t>
            </a:r>
            <a:r>
              <a:rPr lang="ar-IQ" dirty="0" smtClean="0"/>
              <a:t> (وهو متنحي للجسم الرمادي ويرمز له </a:t>
            </a:r>
            <a:r>
              <a:rPr lang="ar-IQ" dirty="0" err="1" smtClean="0"/>
              <a:t>ب</a:t>
            </a:r>
            <a:r>
              <a:rPr lang="en-US" dirty="0" smtClean="0"/>
              <a:t>e </a:t>
            </a:r>
            <a:r>
              <a:rPr lang="ar-IQ" dirty="0" smtClean="0"/>
              <a:t>) ونتجت </a:t>
            </a:r>
            <a:r>
              <a:rPr lang="ar-IQ" dirty="0" err="1" smtClean="0"/>
              <a:t>اناث</a:t>
            </a:r>
            <a:r>
              <a:rPr lang="ar-IQ" dirty="0" smtClean="0"/>
              <a:t> </a:t>
            </a:r>
            <a:r>
              <a:rPr lang="en-US" dirty="0" smtClean="0"/>
              <a:t>F1</a:t>
            </a:r>
            <a:r>
              <a:rPr lang="ar-IQ" dirty="0" smtClean="0"/>
              <a:t> التي ضربت بذكور ذات </a:t>
            </a:r>
            <a:r>
              <a:rPr lang="ar-IQ" dirty="0" err="1" smtClean="0"/>
              <a:t>اجنحة</a:t>
            </a:r>
            <a:r>
              <a:rPr lang="ar-IQ" dirty="0" smtClean="0"/>
              <a:t> متجعدة وجسم </a:t>
            </a:r>
            <a:r>
              <a:rPr lang="ar-IQ" dirty="0" err="1" smtClean="0"/>
              <a:t>ابنوسي</a:t>
            </a:r>
            <a:r>
              <a:rPr lang="ar-IQ" dirty="0" smtClean="0"/>
              <a:t> (</a:t>
            </a:r>
            <a:r>
              <a:rPr lang="ar-IQ" dirty="0" err="1" smtClean="0"/>
              <a:t>تضريب</a:t>
            </a:r>
            <a:r>
              <a:rPr lang="ar-IQ" dirty="0" smtClean="0"/>
              <a:t> الاختبار) فنتجت نسب مقاربة </a:t>
            </a:r>
            <a:r>
              <a:rPr lang="ar-IQ" dirty="0" err="1" smtClean="0"/>
              <a:t>الى</a:t>
            </a:r>
            <a:r>
              <a:rPr lang="ar-IQ" dirty="0" smtClean="0"/>
              <a:t> :</a:t>
            </a:r>
            <a:endParaRPr lang="en-US" dirty="0" smtClean="0"/>
          </a:p>
          <a:p>
            <a:r>
              <a:rPr lang="ar-IQ" dirty="0" err="1" smtClean="0"/>
              <a:t>اربعة</a:t>
            </a:r>
            <a:r>
              <a:rPr lang="ar-IQ" dirty="0" smtClean="0"/>
              <a:t> مستقيمة ، رمادي  : واحد مستقيمة ، ابنوزي   : واحد مجعدة ، رمادي : اربعة مجعدة ، ابنوزي. تدل النتائج على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en-US" dirty="0" smtClean="0"/>
              <a:t>cu</a:t>
            </a:r>
            <a:r>
              <a:rPr lang="ar-IQ" dirty="0" smtClean="0"/>
              <a:t> و </a:t>
            </a:r>
            <a:r>
              <a:rPr lang="en-US" dirty="0" smtClean="0"/>
              <a:t>e</a:t>
            </a:r>
            <a:r>
              <a:rPr lang="ar-IQ" dirty="0" smtClean="0"/>
              <a:t> كانا </a:t>
            </a:r>
            <a:r>
              <a:rPr lang="ar-IQ" dirty="0" err="1" smtClean="0"/>
              <a:t>جينين</a:t>
            </a:r>
            <a:r>
              <a:rPr lang="ar-IQ" dirty="0" smtClean="0"/>
              <a:t> واقعين على نفس </a:t>
            </a:r>
            <a:r>
              <a:rPr lang="ar-IQ" dirty="0" err="1" smtClean="0"/>
              <a:t>الكروموسوم</a:t>
            </a:r>
            <a:r>
              <a:rPr lang="ar-IQ" dirty="0" smtClean="0"/>
              <a:t> في </a:t>
            </a:r>
            <a:r>
              <a:rPr lang="en-US" dirty="0" smtClean="0"/>
              <a:t>F1</a:t>
            </a:r>
            <a:r>
              <a:rPr lang="ar-IQ" dirty="0" smtClean="0"/>
              <a:t> وبطور الازدواج حدث </a:t>
            </a:r>
            <a:r>
              <a:rPr lang="ar-IQ" dirty="0" err="1" smtClean="0"/>
              <a:t>تعابر</a:t>
            </a:r>
            <a:r>
              <a:rPr lang="ar-IQ" dirty="0" smtClean="0"/>
              <a:t> في قطع </a:t>
            </a:r>
            <a:r>
              <a:rPr lang="ar-IQ" dirty="0" err="1" smtClean="0"/>
              <a:t>الكروموسومات</a:t>
            </a:r>
            <a:r>
              <a:rPr lang="ar-IQ" dirty="0" smtClean="0"/>
              <a:t> الحاوية على هذين </a:t>
            </a:r>
            <a:r>
              <a:rPr lang="ar-IQ" dirty="0" err="1" smtClean="0"/>
              <a:t>الجينين</a:t>
            </a:r>
            <a:r>
              <a:rPr lang="ar-IQ" dirty="0" smtClean="0"/>
              <a:t> فكانت النتائج منحرفة عن النتائج المتوقعة في حالة وجود ارتباط تام بين الجينات </a:t>
            </a:r>
            <a:r>
              <a:rPr lang="ar-IQ" dirty="0" err="1" smtClean="0"/>
              <a:t>اي</a:t>
            </a:r>
            <a:r>
              <a:rPr lang="ar-IQ" dirty="0" smtClean="0"/>
              <a:t> انه يوجد عبور وان الارتباط بين هذه الجينات غير تام.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785786" y="1714488"/>
          <a:ext cx="7715304" cy="4071966"/>
        </p:xfrm>
        <a:graphic>
          <a:graphicData uri="http://schemas.openxmlformats.org/presentationml/2006/ole">
            <p:oleObj spid="_x0000_s7184" name="مستند" r:id="rId3" imgW="5416952" imgH="200851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err="1" smtClean="0"/>
              <a:t>الاليلات</a:t>
            </a:r>
            <a:r>
              <a:rPr lang="ar-IQ" b="1" dirty="0" smtClean="0"/>
              <a:t>  المتعددة </a:t>
            </a:r>
            <a:r>
              <a:rPr lang="en-US" b="1" dirty="0" smtClean="0"/>
              <a:t>Multiple Allele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 بديهي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اقصى</a:t>
            </a:r>
            <a:r>
              <a:rPr lang="ar-IQ" dirty="0" smtClean="0"/>
              <a:t> عدد </a:t>
            </a:r>
            <a:r>
              <a:rPr lang="ar-IQ" dirty="0" err="1" smtClean="0"/>
              <a:t>للاليلات</a:t>
            </a:r>
            <a:r>
              <a:rPr lang="ar-IQ" dirty="0" smtClean="0"/>
              <a:t> لموقع جيني في الكائن الحي هو اثنان ، واحد على كل كروموسوم من الكروموسومات المتماثلة </a:t>
            </a:r>
            <a:r>
              <a:rPr lang="en-US" b="1" dirty="0" smtClean="0"/>
              <a:t>homologous chromosomes</a:t>
            </a:r>
            <a:r>
              <a:rPr lang="ar-IQ" dirty="0" smtClean="0"/>
              <a:t> وقد اقتصرت </a:t>
            </a:r>
            <a:r>
              <a:rPr lang="ar-IQ" dirty="0" err="1" smtClean="0"/>
              <a:t>الامثلة</a:t>
            </a:r>
            <a:r>
              <a:rPr lang="ar-IQ" dirty="0" smtClean="0"/>
              <a:t> السابقة على التعامل بزوج واحد من </a:t>
            </a:r>
            <a:r>
              <a:rPr lang="ar-IQ" dirty="0" err="1" smtClean="0"/>
              <a:t>الاليلات</a:t>
            </a:r>
            <a:r>
              <a:rPr lang="ar-IQ" dirty="0" smtClean="0"/>
              <a:t> للجين الواحد مثل </a:t>
            </a:r>
            <a:r>
              <a:rPr lang="en-US" dirty="0" smtClean="0"/>
              <a:t>AA</a:t>
            </a:r>
            <a:r>
              <a:rPr lang="ar-IQ" dirty="0" smtClean="0"/>
              <a:t> و </a:t>
            </a:r>
            <a:r>
              <a:rPr lang="en-US" dirty="0" err="1" smtClean="0"/>
              <a:t>Aa</a:t>
            </a:r>
            <a:r>
              <a:rPr lang="ar-IQ" dirty="0" smtClean="0"/>
              <a:t> و </a:t>
            </a:r>
            <a:r>
              <a:rPr lang="en-US" dirty="0" err="1" smtClean="0"/>
              <a:t>aa</a:t>
            </a:r>
            <a:r>
              <a:rPr lang="ar-IQ" dirty="0" smtClean="0"/>
              <a:t> وبما </a:t>
            </a:r>
            <a:r>
              <a:rPr lang="ar-IQ" dirty="0" err="1" smtClean="0"/>
              <a:t>ان</a:t>
            </a:r>
            <a:r>
              <a:rPr lang="ar-IQ" dirty="0" smtClean="0"/>
              <a:t> تغيير </a:t>
            </a:r>
            <a:r>
              <a:rPr lang="ar-IQ" dirty="0" err="1" smtClean="0"/>
              <a:t>الجين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اشكال</a:t>
            </a:r>
            <a:r>
              <a:rPr lang="ar-IQ" dirty="0" smtClean="0"/>
              <a:t> بديلة </a:t>
            </a:r>
            <a:r>
              <a:rPr lang="ar-IQ" dirty="0" err="1" smtClean="0"/>
              <a:t>اخرى</a:t>
            </a:r>
            <a:r>
              <a:rPr lang="ar-IQ" dirty="0" smtClean="0"/>
              <a:t> يتم عن طريق الطفرات فمن الممكن نظريا حدوث طفرات متعددة في </a:t>
            </a:r>
            <a:r>
              <a:rPr lang="ar-IQ" dirty="0" err="1" smtClean="0"/>
              <a:t>الجين</a:t>
            </a:r>
            <a:r>
              <a:rPr lang="ar-IQ" dirty="0" smtClean="0"/>
              <a:t> ، وتسمى هذه الطفرات المتعددة في </a:t>
            </a:r>
            <a:r>
              <a:rPr lang="ar-IQ" dirty="0" err="1" smtClean="0"/>
              <a:t>الجين</a:t>
            </a:r>
            <a:r>
              <a:rPr lang="ar-IQ" dirty="0" smtClean="0"/>
              <a:t> الواحد </a:t>
            </a:r>
            <a:r>
              <a:rPr lang="ar-IQ" dirty="0" err="1" smtClean="0"/>
              <a:t>بالاليلات</a:t>
            </a:r>
            <a:r>
              <a:rPr lang="ar-IQ" dirty="0" smtClean="0"/>
              <a:t> المتعددة </a:t>
            </a:r>
            <a:r>
              <a:rPr lang="ar-IQ" dirty="0" err="1" smtClean="0"/>
              <a:t>اذا</a:t>
            </a:r>
            <a:r>
              <a:rPr lang="ar-IQ" dirty="0" smtClean="0"/>
              <a:t> ما سببت تغييرا في النمط الظاهري البري للكائن.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صفات </a:t>
            </a:r>
            <a:r>
              <a:rPr lang="ar-IQ" b="1" dirty="0" err="1" smtClean="0"/>
              <a:t>الاليلات</a:t>
            </a:r>
            <a:r>
              <a:rPr lang="ar-IQ" b="1" dirty="0" smtClean="0"/>
              <a:t> المتعددة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يمكن تلخيص </a:t>
            </a:r>
            <a:r>
              <a:rPr lang="ar-IQ" dirty="0" err="1" smtClean="0"/>
              <a:t>اهم</a:t>
            </a:r>
            <a:r>
              <a:rPr lang="ar-IQ" dirty="0" smtClean="0"/>
              <a:t> الصفات المميزة </a:t>
            </a:r>
            <a:r>
              <a:rPr lang="ar-IQ" dirty="0" err="1" smtClean="0"/>
              <a:t>للاليلات</a:t>
            </a:r>
            <a:r>
              <a:rPr lang="ar-IQ" dirty="0" smtClean="0"/>
              <a:t> المتعددة :</a:t>
            </a:r>
            <a:endParaRPr lang="en-US" dirty="0" smtClean="0"/>
          </a:p>
          <a:p>
            <a:pPr lvl="0"/>
            <a:r>
              <a:rPr lang="ar-IQ" dirty="0" smtClean="0"/>
              <a:t>تشغل دائما جميع </a:t>
            </a:r>
            <a:r>
              <a:rPr lang="ar-IQ" dirty="0" err="1" smtClean="0"/>
              <a:t>الاليلات</a:t>
            </a:r>
            <a:r>
              <a:rPr lang="ar-IQ" dirty="0" smtClean="0"/>
              <a:t> المتعددة في السلسلة نفس الموقع </a:t>
            </a:r>
            <a:r>
              <a:rPr lang="ar-IQ" dirty="0" err="1" smtClean="0"/>
              <a:t>الكروموسومي</a:t>
            </a:r>
            <a:r>
              <a:rPr lang="ar-IQ" dirty="0" smtClean="0"/>
              <a:t>.</a:t>
            </a:r>
            <a:endParaRPr lang="en-US" dirty="0" smtClean="0"/>
          </a:p>
          <a:p>
            <a:pPr lvl="0"/>
            <a:r>
              <a:rPr lang="ar-IQ" dirty="0" smtClean="0"/>
              <a:t>بما </a:t>
            </a:r>
            <a:r>
              <a:rPr lang="ar-IQ" dirty="0" err="1" smtClean="0"/>
              <a:t>ان</a:t>
            </a:r>
            <a:r>
              <a:rPr lang="ar-IQ" dirty="0" smtClean="0"/>
              <a:t> جميع </a:t>
            </a:r>
            <a:r>
              <a:rPr lang="ar-IQ" dirty="0" err="1" smtClean="0"/>
              <a:t>الاليلات</a:t>
            </a:r>
            <a:r>
              <a:rPr lang="ar-IQ" dirty="0" smtClean="0"/>
              <a:t> المتعددة تشغل نفس الموقع على </a:t>
            </a:r>
            <a:r>
              <a:rPr lang="ar-IQ" dirty="0" err="1" smtClean="0"/>
              <a:t>الكروموسوم</a:t>
            </a:r>
            <a:r>
              <a:rPr lang="ar-IQ" dirty="0" smtClean="0"/>
              <a:t> ، لذا فانه لا يحصل عبور ضمن </a:t>
            </a:r>
            <a:r>
              <a:rPr lang="ar-IQ" dirty="0" err="1" smtClean="0"/>
              <a:t>الاليلات</a:t>
            </a:r>
            <a:r>
              <a:rPr lang="ar-IQ" dirty="0" smtClean="0"/>
              <a:t> لنفس سلسلة </a:t>
            </a:r>
            <a:r>
              <a:rPr lang="ar-IQ" dirty="0" err="1" smtClean="0"/>
              <a:t>الاليلات</a:t>
            </a:r>
            <a:r>
              <a:rPr lang="ar-IQ" dirty="0" smtClean="0"/>
              <a:t> المتعددة.</a:t>
            </a:r>
            <a:endParaRPr lang="en-US" dirty="0" smtClean="0"/>
          </a:p>
          <a:p>
            <a:pPr lvl="0"/>
            <a:r>
              <a:rPr lang="ar-IQ" dirty="0" smtClean="0"/>
              <a:t>تؤثر </a:t>
            </a:r>
            <a:r>
              <a:rPr lang="ar-IQ" dirty="0" err="1" smtClean="0"/>
              <a:t>الاليلات</a:t>
            </a:r>
            <a:r>
              <a:rPr lang="ar-IQ" dirty="0" smtClean="0"/>
              <a:t> المتعددة على نفس الصفة.</a:t>
            </a:r>
            <a:endParaRPr lang="en-US" dirty="0" smtClean="0"/>
          </a:p>
          <a:p>
            <a:pPr lvl="0"/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اليل</a:t>
            </a:r>
            <a:r>
              <a:rPr lang="ar-IQ" dirty="0" smtClean="0"/>
              <a:t> النوع البري يكون غالبا سائد . بينما </a:t>
            </a:r>
            <a:r>
              <a:rPr lang="ar-IQ" dirty="0" err="1" smtClean="0"/>
              <a:t>الاليلات</a:t>
            </a:r>
            <a:r>
              <a:rPr lang="ar-IQ" dirty="0" smtClean="0"/>
              <a:t> </a:t>
            </a:r>
            <a:r>
              <a:rPr lang="ar-IQ" dirty="0" err="1" smtClean="0"/>
              <a:t>الطافرة</a:t>
            </a:r>
            <a:r>
              <a:rPr lang="ar-IQ" dirty="0" smtClean="0"/>
              <a:t> </a:t>
            </a:r>
            <a:r>
              <a:rPr lang="ar-IQ" dirty="0" err="1" smtClean="0"/>
              <a:t>الاخرى</a:t>
            </a:r>
            <a:r>
              <a:rPr lang="ar-IQ" dirty="0" smtClean="0"/>
              <a:t> في السلسلة قد تظهر سيادة </a:t>
            </a:r>
            <a:r>
              <a:rPr lang="ar-IQ" dirty="0" err="1" smtClean="0"/>
              <a:t>او</a:t>
            </a:r>
            <a:r>
              <a:rPr lang="ar-IQ" dirty="0" smtClean="0"/>
              <a:t> قد يكون هناك تأثير متوسط للشكل الظاهري.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891</Words>
  <PresentationFormat>عرض على الشاشة (3:4)‏</PresentationFormat>
  <Paragraphs>26</Paragraphs>
  <Slides>11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3" baseType="lpstr">
      <vt:lpstr>رحلة</vt:lpstr>
      <vt:lpstr>Microsoft Office Word Document</vt:lpstr>
      <vt:lpstr>العبورCrossing over</vt:lpstr>
      <vt:lpstr>العبورCrossing over </vt:lpstr>
      <vt:lpstr>العبورCrossing over </vt:lpstr>
      <vt:lpstr>العبورCrossing over </vt:lpstr>
      <vt:lpstr>العبورCrossing over </vt:lpstr>
      <vt:lpstr>العبورCrossing over </vt:lpstr>
      <vt:lpstr>الشريحة 7</vt:lpstr>
      <vt:lpstr>الاليلات  المتعددة Multiple Allele</vt:lpstr>
      <vt:lpstr>صفات الاليلات المتعددة</vt:lpstr>
      <vt:lpstr>امثلة على الاليلات المتعددة:</vt:lpstr>
      <vt:lpstr>ويبين الجدول الاتي الانماط الظاهرية العائدة للانماط الوراثية المختلفة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العبورCrossing over</dc:title>
  <dc:creator>01</dc:creator>
  <cp:lastModifiedBy>DR.Ahmed Saker</cp:lastModifiedBy>
  <cp:revision>13</cp:revision>
  <dcterms:created xsi:type="dcterms:W3CDTF">2018-02-12T16:55:03Z</dcterms:created>
  <dcterms:modified xsi:type="dcterms:W3CDTF">2018-02-13T07:15:16Z</dcterms:modified>
</cp:coreProperties>
</file>